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60" r:id="rId3"/>
    <p:sldId id="291" r:id="rId4"/>
    <p:sldId id="277" r:id="rId5"/>
    <p:sldId id="280" r:id="rId6"/>
    <p:sldId id="281" r:id="rId7"/>
    <p:sldId id="292" r:id="rId8"/>
    <p:sldId id="283" r:id="rId9"/>
    <p:sldId id="284" r:id="rId10"/>
    <p:sldId id="273" r:id="rId11"/>
    <p:sldId id="275" r:id="rId12"/>
    <p:sldId id="290" r:id="rId13"/>
    <p:sldId id="289" r:id="rId14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1918"/>
    <a:srgbClr val="000000"/>
    <a:srgbClr val="BD582C"/>
    <a:srgbClr val="943120"/>
    <a:srgbClr val="CD681D"/>
    <a:srgbClr val="D37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7E1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dph.de/forum/showthread.php?13779-Antwortkarten-im-internationalen-Postverkehr" TargetMode="External"/><Relationship Id="rId2" Type="http://schemas.openxmlformats.org/officeDocument/2006/relationships/hyperlink" Target="http://www.exponate-online.de/e_exponat.asp?a=1&amp;e=1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dph.de/forum/showthread.php?7188-Antwortkart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Postgeschichtlicher Hintergrund «Internationale Antwortkarten»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Im </a:t>
            </a:r>
            <a:r>
              <a:rPr lang="de-CH" dirty="0"/>
              <a:t>Jahr 1879 wurden Postkarten mit anhängender, bezahlter Antwort auf Grund einer gegenseitigen Vereinbarung von einigen Mitgliedsländern des Weltpostvereins im Auslandpostverkehr </a:t>
            </a:r>
            <a:r>
              <a:rPr lang="de-CH" dirty="0" smtClean="0"/>
              <a:t>zugelassen.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Dabei </a:t>
            </a:r>
            <a:r>
              <a:rPr lang="de-CH" dirty="0"/>
              <a:t>wurde das «fremde» Wertzeichen des Ursprungslands der Fragekarte als Freimachung </a:t>
            </a:r>
            <a:r>
              <a:rPr lang="de-CH" dirty="0" smtClean="0"/>
              <a:t>akzeptiert.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1886 </a:t>
            </a:r>
            <a:r>
              <a:rPr lang="de-CH" dirty="0"/>
              <a:t>wurde dieses «Erfolgsmodell» auf freiwilliger Basis auf alle Mitglieder des Weltpost-vereins als freiwillige Option ausgedehnt und im Jahr 1892 für alle Mitglieder für verbindlich </a:t>
            </a:r>
            <a:r>
              <a:rPr lang="de-CH" dirty="0" smtClean="0"/>
              <a:t>erklärt.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Die </a:t>
            </a:r>
            <a:r>
              <a:rPr lang="de-CH" dirty="0"/>
              <a:t>Versendungsform blieb bis zum 30. Juni 1971, also insgesamt fast 100 Jahre, als Standard-Versendungsform innerhalb des Weltpostverein-Regelwerkes erhalten</a:t>
            </a:r>
            <a:r>
              <a:rPr lang="de-CH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9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Philatelistische Bewertung und «Herausforderungen» | 1 / 2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Antwortpostkarten </a:t>
            </a:r>
            <a:r>
              <a:rPr lang="de-CH" dirty="0"/>
              <a:t>im internationalen Postverkehr sind </a:t>
            </a:r>
            <a:r>
              <a:rPr lang="de-CH" dirty="0" smtClean="0"/>
              <a:t>eine «Grosse </a:t>
            </a:r>
            <a:r>
              <a:rPr lang="de-CH" dirty="0"/>
              <a:t>Unbekannte» der Philatelie</a:t>
            </a:r>
            <a:r>
              <a:rPr lang="de-CH" dirty="0" smtClean="0"/>
              <a:t>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«</a:t>
            </a:r>
            <a:r>
              <a:rPr lang="de-CH" dirty="0"/>
              <a:t>Echt gelaufene» Belege fehlen in nahezu allen postgeschichtlichen, Länder- und </a:t>
            </a:r>
            <a:r>
              <a:rPr lang="de-CH" dirty="0" smtClean="0"/>
              <a:t>Ganzsachen-Sammlungen. Selbst </a:t>
            </a:r>
            <a:r>
              <a:rPr lang="de-CH" dirty="0"/>
              <a:t>«Standardware» fehlt bei vielen Sammlungen (u.a. wurden </a:t>
            </a:r>
            <a:r>
              <a:rPr lang="de-CH" dirty="0" smtClean="0"/>
              <a:t>vom Autor mehrere Spezialsammlungen «Brustschild» </a:t>
            </a:r>
            <a:r>
              <a:rPr lang="de-CH" dirty="0"/>
              <a:t>und </a:t>
            </a:r>
            <a:r>
              <a:rPr lang="de-CH" dirty="0" smtClean="0"/>
              <a:t>«Germania» «</a:t>
            </a:r>
            <a:r>
              <a:rPr lang="de-CH" dirty="0"/>
              <a:t>inspiziert</a:t>
            </a:r>
            <a:r>
              <a:rPr lang="de-CH" dirty="0" smtClean="0"/>
              <a:t>», ohne etwas zu finden). Schwierige Belegbeschaffung.</a:t>
            </a:r>
            <a:endParaRPr lang="de-CH" dirty="0"/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/>
              <a:t>Keine echte </a:t>
            </a:r>
            <a:r>
              <a:rPr lang="de-CH" dirty="0" smtClean="0"/>
              <a:t>Literatur – nur einige «Werbeartikel» (u.a. in der SBZ)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Postverordnungstexte (UPU und Länderumsetzung) sehr knapp gefasst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Es </a:t>
            </a:r>
            <a:r>
              <a:rPr lang="de-CH" dirty="0"/>
              <a:t>existiert viel </a:t>
            </a:r>
            <a:r>
              <a:rPr lang="de-CH" dirty="0" err="1"/>
              <a:t>Un</a:t>
            </a:r>
            <a:r>
              <a:rPr lang="de-CH" dirty="0"/>
              <a:t>- und Halbwissen. So sind die </a:t>
            </a:r>
            <a:r>
              <a:rPr lang="de-CH" dirty="0" smtClean="0"/>
              <a:t>Beschreibungen </a:t>
            </a:r>
            <a:r>
              <a:rPr lang="de-CH" dirty="0"/>
              <a:t>von vielen Stücken in Auktionskatalogen aber auch in Fachartikeln nicht ganz korrekt</a:t>
            </a:r>
            <a:r>
              <a:rPr lang="de-CH" dirty="0" smtClean="0"/>
              <a:t>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Es gibt keine mir bekannten Sammler, die sich auf dieses Gebiet fokussieren.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Zitat eines Auktionators «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course</a:t>
            </a:r>
            <a:r>
              <a:rPr lang="de-CH" dirty="0" smtClean="0"/>
              <a:t> </a:t>
            </a:r>
            <a:r>
              <a:rPr lang="de-CH" dirty="0" err="1" smtClean="0"/>
              <a:t>there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one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two</a:t>
            </a:r>
            <a:r>
              <a:rPr lang="de-CH" dirty="0" smtClean="0"/>
              <a:t> </a:t>
            </a:r>
            <a:r>
              <a:rPr lang="de-CH" dirty="0" err="1" smtClean="0"/>
              <a:t>others</a:t>
            </a:r>
            <a:r>
              <a:rPr lang="de-CH" dirty="0" smtClean="0"/>
              <a:t> </a:t>
            </a:r>
            <a:r>
              <a:rPr lang="de-CH" dirty="0" err="1" smtClean="0"/>
              <a:t>worldwide</a:t>
            </a:r>
            <a:r>
              <a:rPr lang="de-CH" dirty="0" smtClean="0"/>
              <a:t> </a:t>
            </a:r>
            <a:r>
              <a:rPr lang="de-CH" dirty="0" err="1" smtClean="0"/>
              <a:t>that</a:t>
            </a:r>
            <a:r>
              <a:rPr lang="de-CH" dirty="0" smtClean="0"/>
              <a:t> </a:t>
            </a:r>
            <a:r>
              <a:rPr lang="de-CH" dirty="0" err="1" smtClean="0"/>
              <a:t>buy</a:t>
            </a:r>
            <a:r>
              <a:rPr lang="de-CH" dirty="0" smtClean="0"/>
              <a:t> </a:t>
            </a:r>
            <a:r>
              <a:rPr lang="de-CH" dirty="0" err="1" smtClean="0"/>
              <a:t>every</a:t>
            </a:r>
            <a:r>
              <a:rPr lang="de-CH" dirty="0" smtClean="0"/>
              <a:t> </a:t>
            </a:r>
            <a:r>
              <a:rPr lang="de-CH" dirty="0" err="1" smtClean="0"/>
              <a:t>reply</a:t>
            </a:r>
            <a:r>
              <a:rPr lang="de-CH" dirty="0" smtClean="0"/>
              <a:t> </a:t>
            </a:r>
            <a:r>
              <a:rPr lang="de-CH" dirty="0" err="1" smtClean="0"/>
              <a:t>card</a:t>
            </a:r>
            <a:r>
              <a:rPr lang="de-CH" dirty="0" smtClean="0"/>
              <a:t> like a </a:t>
            </a:r>
            <a:r>
              <a:rPr lang="de-CH" dirty="0" err="1" smtClean="0"/>
              <a:t>vacuum</a:t>
            </a:r>
            <a:r>
              <a:rPr lang="de-CH" dirty="0" smtClean="0"/>
              <a:t> cleaner. This </a:t>
            </a:r>
            <a:r>
              <a:rPr lang="de-CH" dirty="0" err="1" smtClean="0"/>
              <a:t>guy</a:t>
            </a:r>
            <a:r>
              <a:rPr lang="de-CH" dirty="0" smtClean="0"/>
              <a:t> in </a:t>
            </a:r>
            <a:r>
              <a:rPr lang="de-CH" dirty="0" err="1" smtClean="0"/>
              <a:t>fareast</a:t>
            </a:r>
            <a:r>
              <a:rPr lang="de-CH" dirty="0" smtClean="0"/>
              <a:t> </a:t>
            </a:r>
            <a:r>
              <a:rPr lang="de-CH" dirty="0" err="1" smtClean="0"/>
              <a:t>collects</a:t>
            </a:r>
            <a:r>
              <a:rPr lang="de-CH" dirty="0" smtClean="0"/>
              <a:t> all </a:t>
            </a:r>
            <a:r>
              <a:rPr lang="de-CH" dirty="0" err="1" smtClean="0"/>
              <a:t>cards</a:t>
            </a:r>
            <a:r>
              <a:rPr lang="de-CH" dirty="0" smtClean="0"/>
              <a:t> </a:t>
            </a:r>
            <a:r>
              <a:rPr lang="de-CH" dirty="0" err="1" smtClean="0"/>
              <a:t>there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question</a:t>
            </a:r>
            <a:r>
              <a:rPr lang="de-CH" dirty="0" smtClean="0"/>
              <a:t> </a:t>
            </a:r>
            <a:r>
              <a:rPr lang="de-CH" dirty="0" err="1" smtClean="0"/>
              <a:t>part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still </a:t>
            </a:r>
            <a:r>
              <a:rPr lang="de-CH" dirty="0" err="1" smtClean="0"/>
              <a:t>attached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reply</a:t>
            </a:r>
            <a:r>
              <a:rPr lang="de-CH" dirty="0" smtClean="0"/>
              <a:t> </a:t>
            </a:r>
            <a:r>
              <a:rPr lang="de-CH" dirty="0" err="1" smtClean="0"/>
              <a:t>part</a:t>
            </a:r>
            <a:r>
              <a:rPr lang="de-CH" dirty="0" smtClean="0"/>
              <a:t>». – Das mag teuer und wertvoll sein, mit «Postgeschichte» hat das wenig zu tun.</a:t>
            </a:r>
          </a:p>
        </p:txBody>
      </p:sp>
    </p:spTree>
    <p:extLst>
      <p:ext uri="{BB962C8B-B14F-4D97-AF65-F5344CB8AC3E}">
        <p14:creationId xmlns:p14="http://schemas.microsoft.com/office/powerpoint/2010/main" val="168804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Philatelistische Bewertung und «Herausforderungen» | </a:t>
            </a:r>
            <a:r>
              <a:rPr lang="de-CH" dirty="0" smtClean="0"/>
              <a:t>2 </a:t>
            </a:r>
            <a:r>
              <a:rPr lang="de-CH" dirty="0"/>
              <a:t>/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Die </a:t>
            </a:r>
            <a:r>
              <a:rPr lang="de-CH" dirty="0"/>
              <a:t>zahlreichen Portostufen von «so vielen Ländern» sind eine echte Herausforderung </a:t>
            </a:r>
            <a:r>
              <a:rPr lang="de-CH" dirty="0" smtClean="0"/>
              <a:t>…</a:t>
            </a:r>
            <a:endParaRPr lang="de-CH" dirty="0"/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/>
              <a:t>Neben den «UPU-Regeln» sind bei Antwortpostkarten die typischen «postalischen Praktiken» (u.a. im internationalen Postverkehr) und die absolut zahlreichen «Fehler und Missverständnisse» von </a:t>
            </a:r>
            <a:r>
              <a:rPr lang="de-CH" dirty="0" smtClean="0"/>
              <a:t>Bedeutung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Einige Sachverhalte sind nicht zu 100% klar – Beispiel: Antwortkarten von Monaco – Monaco ist erst seit 1947 UPU Mitglied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Kein wirkliches Vorbild für die Gliederung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Relativ langer Zeitraum … fast 100 Jahre … eine zeitliche Einschränkung führt aber zu keiner Fokussierung, da Regelungen und Praktiken in diesen 100 Jahren de facto unverändert blieben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Sammlung ist Herausforderung für Jury: postgeschichtliche Sammlung, aber eher «exotischer» Fokus auf eine Versendungsform, Internationalität, Belege schwierig zu bewerten, «Forschungscharakter» nicht einfach ersichtlich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dirty="0" smtClean="0"/>
              <a:t>Jurygespräche und Diskussion im Internet haben – ausser positivem Feedback – keine Vorgaben für die Weiterentwicklung gebracht (… ist aber auch sehr schwierig)</a:t>
            </a:r>
            <a:endParaRPr lang="de-DE" dirty="0"/>
          </a:p>
          <a:p>
            <a:pPr marL="177800" indent="-177800">
              <a:buFont typeface="Wingdings" panose="05000000000000000000" pitchFamily="2" charset="2"/>
              <a:buChar char="§"/>
            </a:pPr>
            <a:endParaRPr lang="de-CH" dirty="0" smtClean="0"/>
          </a:p>
          <a:p>
            <a:pPr marL="177800" indent="-177800">
              <a:buFont typeface="Wingdings" panose="05000000000000000000" pitchFamily="2" charset="2"/>
              <a:buChar char="§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7410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«Herausforderungen</a:t>
            </a:r>
            <a:r>
              <a:rPr lang="de-CH" dirty="0" smtClean="0"/>
              <a:t>» für den Philatelisten: </a:t>
            </a:r>
            <a:r>
              <a:rPr lang="de-CH" dirty="0" smtClean="0"/>
              <a:t>Ein Beispiel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2127250"/>
            <a:ext cx="4270913" cy="27241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715000" y="2127250"/>
            <a:ext cx="43822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/>
              <a:t>Karte echt?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Sehr guter Allgemein-Zustand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Stempel einfach fälschbar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Kauf bei Ebay von einem «Massen-Seller»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Sehr günstiger Preis</a:t>
            </a:r>
            <a:endParaRPr lang="de-CH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933700" y="3604578"/>
            <a:ext cx="8661400" cy="2571013"/>
            <a:chOff x="2933700" y="3604578"/>
            <a:chExt cx="8661400" cy="2571013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5471" y="3604578"/>
              <a:ext cx="4029629" cy="2571013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2933700" y="4890084"/>
              <a:ext cx="42867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 dirty="0" smtClean="0"/>
                <a:t>Prüfung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dirty="0" smtClean="0"/>
                <a:t>Wer prüft so was?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dirty="0" smtClean="0"/>
                <a:t>Entscheid: Prüfung Stempel «Tientsin»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dirty="0" smtClean="0"/>
                <a:t>Ergebnis «echt» – aber «kleine Zettel» …</a:t>
              </a:r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4830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Sammlung im Internet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sz="2400" dirty="0" smtClean="0"/>
              <a:t>Exponate online</a:t>
            </a:r>
          </a:p>
          <a:p>
            <a:pPr marL="470408" lvl="1" indent="-177800">
              <a:buFont typeface="Wingdings" panose="05000000000000000000" pitchFamily="2" charset="2"/>
              <a:buChar char="§"/>
            </a:pPr>
            <a:r>
              <a:rPr lang="de-CH" sz="2400" dirty="0">
                <a:hlinkClick r:id="rId2"/>
              </a:rPr>
              <a:t>http://</a:t>
            </a:r>
            <a:r>
              <a:rPr lang="de-CH" sz="2400" dirty="0" smtClean="0">
                <a:hlinkClick r:id="rId2"/>
              </a:rPr>
              <a:t>www.exponate-online.de/e_exponat.asp?a=1&amp;e=15</a:t>
            </a:r>
            <a:endParaRPr lang="de-CH" sz="2400" dirty="0" smtClean="0"/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sz="2400" dirty="0" smtClean="0"/>
              <a:t>Diskussion der Sammlung im Internet</a:t>
            </a:r>
          </a:p>
          <a:p>
            <a:pPr marL="470408" lvl="1" indent="-177800">
              <a:buFont typeface="Wingdings" panose="05000000000000000000" pitchFamily="2" charset="2"/>
              <a:buChar char="§"/>
            </a:pPr>
            <a:r>
              <a:rPr lang="de-CH" sz="2400" dirty="0">
                <a:hlinkClick r:id="rId3"/>
              </a:rPr>
              <a:t>http://</a:t>
            </a:r>
            <a:r>
              <a:rPr lang="de-CH" sz="2400" dirty="0" smtClean="0">
                <a:hlinkClick r:id="rId3"/>
              </a:rPr>
              <a:t>www.bdph.de/forum/showthread.php?13779-Antwortkarten-im-internationalen-Postverkehr</a:t>
            </a:r>
            <a:endParaRPr lang="de-CH" sz="2400" dirty="0" smtClean="0"/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de-CH" sz="2400" dirty="0" smtClean="0"/>
              <a:t>Diskussion von ausgewählten Belegen im Internet (Pseudonym «Radio </a:t>
            </a:r>
            <a:r>
              <a:rPr lang="de-CH" sz="2400" dirty="0" err="1" smtClean="0"/>
              <a:t>Philatelica</a:t>
            </a:r>
            <a:r>
              <a:rPr lang="de-CH" sz="2400" dirty="0" smtClean="0"/>
              <a:t>»)</a:t>
            </a:r>
          </a:p>
          <a:p>
            <a:pPr marL="470408" lvl="1" indent="-177800">
              <a:buFont typeface="Wingdings" panose="05000000000000000000" pitchFamily="2" charset="2"/>
              <a:buChar char="§"/>
            </a:pPr>
            <a:r>
              <a:rPr lang="de-CH" sz="2400" dirty="0">
                <a:hlinkClick r:id="rId4"/>
              </a:rPr>
              <a:t>http://</a:t>
            </a:r>
            <a:r>
              <a:rPr lang="de-CH" sz="2400" dirty="0" smtClean="0">
                <a:hlinkClick r:id="rId4"/>
              </a:rPr>
              <a:t>www.bdph.de/forum/showthread.php?7188-Antwortkarten</a:t>
            </a:r>
            <a:endParaRPr lang="de-CH" sz="2400" dirty="0" smtClean="0"/>
          </a:p>
          <a:p>
            <a:pPr marL="470408" lvl="1" indent="-177800">
              <a:buFont typeface="Wingdings" panose="05000000000000000000" pitchFamily="2" charset="2"/>
              <a:buChar char="§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1601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5431278" cy="1450757"/>
          </a:xfrm>
        </p:spPr>
        <p:txBody>
          <a:bodyPr>
            <a:normAutofit/>
          </a:bodyPr>
          <a:lstStyle/>
          <a:p>
            <a:r>
              <a:rPr lang="de-CH" dirty="0" smtClean="0"/>
              <a:t>Aufbau </a:t>
            </a:r>
            <a:r>
              <a:rPr lang="de-CH" dirty="0" smtClean="0"/>
              <a:t>einer Antwortkarte</a:t>
            </a: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2944500"/>
          </a:xfrm>
        </p:spPr>
        <p:txBody>
          <a:bodyPr>
            <a:normAutofit fontScale="92500"/>
          </a:bodyPr>
          <a:lstStyle/>
          <a:p>
            <a:pPr marL="174625" indent="-1746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dirty="0" smtClean="0"/>
              <a:t>Karte besteht aus zwei zusammenhängenden Teilen – dem «Frageteil» und dem «Antwortteil»</a:t>
            </a:r>
          </a:p>
          <a:p>
            <a:pPr marL="174625" indent="-1746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dirty="0" smtClean="0"/>
              <a:t>Antwortteil wird bei der </a:t>
            </a:r>
            <a:r>
              <a:rPr lang="de-CH" dirty="0" err="1" smtClean="0"/>
              <a:t>Hinsendung</a:t>
            </a:r>
            <a:r>
              <a:rPr lang="de-CH" dirty="0" smtClean="0"/>
              <a:t> «leer» mitgesandt und ist für den Rückversand auf dem «normalen Postweg» (Land/See) vorfrankiert</a:t>
            </a:r>
          </a:p>
          <a:p>
            <a:pPr marL="174625" indent="-1746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dirty="0" smtClean="0"/>
              <a:t>Die Frankatur für die Rücksendung erfolgt quasi in «fremden» Postwertzeichen eines «anderen Landes»</a:t>
            </a:r>
          </a:p>
          <a:p>
            <a:pPr marL="174625" indent="-17462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dirty="0" smtClean="0"/>
              <a:t>Ganzsachenwertstempel und Briefmarken sind gleichberechtigt zugelassen</a:t>
            </a:r>
            <a:endParaRPr lang="de-CH" dirty="0"/>
          </a:p>
        </p:txBody>
      </p:sp>
      <p:pic>
        <p:nvPicPr>
          <p:cNvPr id="10" name="Picture 2" descr="C:\__privat\UPU Postkarten\Scans Karten\Sonstige Länder\s246635-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12" y="-810003"/>
            <a:ext cx="5040000" cy="70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49" y="286603"/>
            <a:ext cx="3411508" cy="2173568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45032" y="5762611"/>
            <a:ext cx="56032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b="1" dirty="0">
                <a:solidFill>
                  <a:srgbClr val="BD582C"/>
                </a:solidFill>
              </a:rPr>
              <a:t>Bulgarische Frage-/Antwortkarte vom Jahreswechsel 1897/98 | Von Konstantinopel (Österreichische Post) zurück nach Varna | Links oben Stempel vom </a:t>
            </a:r>
            <a:r>
              <a:rPr lang="de-CH" sz="1000" b="1" dirty="0" err="1">
                <a:solidFill>
                  <a:srgbClr val="BD582C"/>
                </a:solidFill>
              </a:rPr>
              <a:t>Hinversand</a:t>
            </a:r>
            <a:r>
              <a:rPr lang="de-CH" sz="1000" b="1" dirty="0">
                <a:solidFill>
                  <a:srgbClr val="BD582C"/>
                </a:solidFill>
              </a:rPr>
              <a:t> von Varna vom 28.12.1897 | Ankunftstempel von Varna vom Rückversand vom (?).</a:t>
            </a:r>
            <a:r>
              <a:rPr lang="de-CH" sz="1000" b="1" dirty="0" smtClean="0">
                <a:solidFill>
                  <a:srgbClr val="BD582C"/>
                </a:solidFill>
              </a:rPr>
              <a:t>01.1898</a:t>
            </a:r>
            <a:endParaRPr lang="de-DE" sz="1000" b="1" dirty="0">
              <a:solidFill>
                <a:srgbClr val="BD58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Layout-Varianten</a:t>
            </a:r>
            <a:endParaRPr lang="de-CH" dirty="0"/>
          </a:p>
        </p:txBody>
      </p:sp>
      <p:sp>
        <p:nvSpPr>
          <p:cNvPr id="31" name="Rechteck 30"/>
          <p:cNvSpPr/>
          <p:nvPr/>
        </p:nvSpPr>
        <p:spPr>
          <a:xfrm>
            <a:off x="1412979" y="53616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dirty="0">
                <a:latin typeface="Centaur" panose="02030504050205020304" pitchFamily="18" charset="0"/>
              </a:rPr>
              <a:t>Q: </a:t>
            </a:r>
            <a:r>
              <a:rPr lang="de-CH" dirty="0" err="1">
                <a:latin typeface="Centaur" panose="02030504050205020304" pitchFamily="18" charset="0"/>
              </a:rPr>
              <a:t>Question</a:t>
            </a:r>
            <a:r>
              <a:rPr lang="de-CH" dirty="0">
                <a:latin typeface="Centaur" panose="02030504050205020304" pitchFamily="18" charset="0"/>
              </a:rPr>
              <a:t> </a:t>
            </a:r>
            <a:r>
              <a:rPr lang="de-CH" dirty="0" err="1">
                <a:latin typeface="Centaur" panose="02030504050205020304" pitchFamily="18" charset="0"/>
              </a:rPr>
              <a:t>part</a:t>
            </a:r>
            <a:endParaRPr lang="de-CH" dirty="0">
              <a:latin typeface="Centaur" panose="02030504050205020304" pitchFamily="18" charset="0"/>
            </a:endParaRPr>
          </a:p>
          <a:p>
            <a:r>
              <a:rPr lang="de-CH" dirty="0">
                <a:latin typeface="Centaur" panose="02030504050205020304" pitchFamily="18" charset="0"/>
              </a:rPr>
              <a:t>R: Reply </a:t>
            </a:r>
            <a:r>
              <a:rPr lang="de-CH" dirty="0" err="1">
                <a:latin typeface="Centaur" panose="02030504050205020304" pitchFamily="18" charset="0"/>
              </a:rPr>
              <a:t>part</a:t>
            </a:r>
            <a:endParaRPr lang="en-GB" dirty="0">
              <a:latin typeface="Centaur" panose="02030504050205020304" pitchFamily="18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74918"/>
            <a:ext cx="9249349" cy="330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de-CH" sz="3600" dirty="0" smtClean="0"/>
              <a:t>Historische </a:t>
            </a:r>
            <a:r>
              <a:rPr lang="de-CH" sz="3600" dirty="0"/>
              <a:t>Entwicklung von der Postkarte bis zur Antwortkarte im internationalen Postverkehr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/>
              <a:t>Postkarte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/>
              <a:t>Antwortkarte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/>
              <a:t>Vorläufer im postgebietsübergreifenden Verkehr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/>
              <a:t>UPU-Antwortkarte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Einstellung zum 31.06.1971</a:t>
            </a:r>
            <a:endParaRPr lang="de-CH" dirty="0"/>
          </a:p>
          <a:p>
            <a:pPr marL="266700" indent="-26670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Sehr </a:t>
            </a:r>
            <a:r>
              <a:rPr lang="de-CH" dirty="0" smtClean="0"/>
              <a:t>kurze Entstehungsgeschichte</a:t>
            </a:r>
          </a:p>
          <a:p>
            <a:pPr marL="266700" indent="-26670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Nach «Ersteinführung» </a:t>
            </a:r>
            <a:r>
              <a:rPr lang="de-CH" dirty="0" smtClean="0"/>
              <a:t>fast keine </a:t>
            </a:r>
            <a:r>
              <a:rPr lang="de-CH" dirty="0" smtClean="0"/>
              <a:t>Weiterentwicklung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>
                <a:solidFill>
                  <a:schemeClr val="dk1"/>
                </a:solidFill>
              </a:rPr>
              <a:t>Zwei zentrale Änderungen</a:t>
            </a:r>
          </a:p>
          <a:p>
            <a:pPr marL="355600" indent="-35560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None/>
            </a:pPr>
            <a:r>
              <a:rPr lang="de-CH" dirty="0">
                <a:solidFill>
                  <a:schemeClr val="dk1"/>
                </a:solidFill>
              </a:rPr>
              <a:t>     (1) Erweiterung der teilnehmenden Länder</a:t>
            </a:r>
          </a:p>
          <a:p>
            <a:pPr marL="355600" indent="-35560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None/>
            </a:pPr>
            <a:r>
              <a:rPr lang="de-CH" dirty="0">
                <a:solidFill>
                  <a:schemeClr val="dk1"/>
                </a:solidFill>
              </a:rPr>
              <a:t>     (2) Einstellung der Versendungsform</a:t>
            </a:r>
          </a:p>
          <a:p>
            <a:pPr marL="266700" indent="-26670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endParaRPr lang="de-CH" dirty="0"/>
          </a:p>
        </p:txBody>
      </p:sp>
      <p:sp>
        <p:nvSpPr>
          <p:cNvPr id="11" name="Rechteck 10"/>
          <p:cNvSpPr/>
          <p:nvPr/>
        </p:nvSpPr>
        <p:spPr>
          <a:xfrm>
            <a:off x="6126480" y="5210572"/>
            <a:ext cx="560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b="1" dirty="0">
                <a:solidFill>
                  <a:srgbClr val="BD582C"/>
                </a:solidFill>
              </a:rPr>
              <a:t>Inlands-Antwortpostkarte zu 2 Kreuzern des Königsreichs Württemberg | Am 29.01.1874 in Berlin entwertet und nach Stuttgart versandt.</a:t>
            </a:r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1991566"/>
            <a:ext cx="511200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4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de-CH" dirty="0" smtClean="0"/>
              <a:t>Typische </a:t>
            </a:r>
            <a:r>
              <a:rPr lang="de-CH" dirty="0"/>
              <a:t>und besondere Anwendungsbereiche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>
                <a:solidFill>
                  <a:schemeClr val="dk1"/>
                </a:solidFill>
              </a:rPr>
              <a:t>Privatpost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>
                <a:solidFill>
                  <a:schemeClr val="dk1"/>
                </a:solidFill>
              </a:rPr>
              <a:t>Geschäftspost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>
                <a:solidFill>
                  <a:schemeClr val="dk1"/>
                </a:solidFill>
              </a:rPr>
              <a:t>Dienstpost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>
                <a:solidFill>
                  <a:schemeClr val="dk1"/>
                </a:solidFill>
              </a:rPr>
              <a:t>Kriegsgefangenenpost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>
                <a:solidFill>
                  <a:schemeClr val="dk1"/>
                </a:solidFill>
              </a:rPr>
              <a:t>Philatelistische </a:t>
            </a:r>
            <a:r>
              <a:rPr lang="de-CH" dirty="0" smtClean="0">
                <a:solidFill>
                  <a:schemeClr val="dk1"/>
                </a:solidFill>
              </a:rPr>
              <a:t>Belegbeschaffung</a:t>
            </a:r>
            <a:endParaRPr lang="de-CH" dirty="0">
              <a:solidFill>
                <a:schemeClr val="dk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126480" y="5197872"/>
            <a:ext cx="5603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b="1" dirty="0">
                <a:solidFill>
                  <a:srgbClr val="BD582C"/>
                </a:solidFill>
              </a:rPr>
              <a:t>Antwortpostkarte der deutschen Kolonie Deutsch-Südwest-Afrika | Am 21.07.1914 von Leipzig zurück nach Windhuk gesandt | Stempel «Zurück an den Absender» und «Zurück – keine Beförderungsmöglichkeit» | Am 01.08.1914 brach der 1. Weltkrieg aus und im September 1914 wurde Deutsch-Südwest-Afrika Kriegsgebiet | Auf Grund der britischen Seeblockade war kein Postverkehr möglich | Die Karte ist korrekt mit 5 Pfennigen zum Inlandstarif freigemacht | Seit dem 01.05.1899 galt zwischen dem deutschen Mutterland und seinen Kolonien das Inlandporto</a:t>
            </a:r>
          </a:p>
        </p:txBody>
      </p:sp>
      <p:pic>
        <p:nvPicPr>
          <p:cNvPr id="9" name="Picture 3" descr="C:\__privat\UPU Postkarten\Scans Karten\Deutsche Kolonien\DSWA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1" y="1864360"/>
            <a:ext cx="50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de-CH" dirty="0" smtClean="0"/>
              <a:t>Die </a:t>
            </a:r>
            <a:r>
              <a:rPr lang="de-CH" dirty="0"/>
              <a:t>Regeln des Weltpostvereins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3225138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>
                <a:solidFill>
                  <a:schemeClr val="dk1"/>
                </a:solidFill>
              </a:rPr>
              <a:t>Vollständigkeit der Frankatur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>
                <a:solidFill>
                  <a:schemeClr val="dk1"/>
                </a:solidFill>
              </a:rPr>
              <a:t>Zusatzfrankaturen für besondere </a:t>
            </a:r>
            <a:r>
              <a:rPr lang="de-CH" dirty="0" smtClean="0">
                <a:solidFill>
                  <a:schemeClr val="dk1"/>
                </a:solidFill>
              </a:rPr>
              <a:t>Versendungsformen</a:t>
            </a:r>
            <a:endParaRPr lang="de-CH" dirty="0">
              <a:solidFill>
                <a:schemeClr val="dk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 smtClean="0">
                <a:solidFill>
                  <a:schemeClr val="dk1"/>
                </a:solidFill>
              </a:rPr>
              <a:t>Die </a:t>
            </a:r>
            <a:r>
              <a:rPr lang="de-CH" dirty="0">
                <a:solidFill>
                  <a:schemeClr val="dk1"/>
                </a:solidFill>
              </a:rPr>
              <a:t>eigentlichen Regeln des UPU sind «sehr einfach»!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dirty="0" smtClean="0">
                <a:solidFill>
                  <a:schemeClr val="dk1"/>
                </a:solidFill>
              </a:rPr>
              <a:t>Die </a:t>
            </a:r>
            <a:r>
              <a:rPr lang="de-CH" dirty="0">
                <a:solidFill>
                  <a:schemeClr val="dk1"/>
                </a:solidFill>
              </a:rPr>
              <a:t>Regeln sind von 1878 bis 1971 (nahezu) unverändert</a:t>
            </a:r>
            <a:r>
              <a:rPr lang="de-CH" dirty="0" smtClean="0">
                <a:solidFill>
                  <a:schemeClr val="dk1"/>
                </a:solidFill>
              </a:rPr>
              <a:t>.</a:t>
            </a:r>
            <a:endParaRPr lang="de-CH" dirty="0">
              <a:solidFill>
                <a:schemeClr val="dk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039392" y="5070872"/>
            <a:ext cx="56032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b="1" dirty="0">
                <a:solidFill>
                  <a:srgbClr val="BD582C"/>
                </a:solidFill>
              </a:rPr>
              <a:t>Deutsche Antwortpostkarte zu 15 Pfennigen mit einer deutschen Zusatzfrankatur von 50 Pfennigen zur Deckung des Luftpost- und Eilboten-Zuschlages | Die deutsche Zusatzfrankatur wurde </a:t>
            </a:r>
            <a:r>
              <a:rPr lang="de-CH" sz="1000" b="1" dirty="0" err="1">
                <a:solidFill>
                  <a:srgbClr val="BD582C"/>
                </a:solidFill>
              </a:rPr>
              <a:t>reglementskonform</a:t>
            </a:r>
            <a:r>
              <a:rPr lang="de-CH" sz="1000" b="1" dirty="0">
                <a:solidFill>
                  <a:srgbClr val="BD582C"/>
                </a:solidFill>
              </a:rPr>
              <a:t> nicht anerkannt und mit einem blauen Rahmen versehen und mit «0» gekennzeichnet | Die Aufkleber für die Zusatzleistungen wurden entfernt | Die Karte wurde am 22.01.1936 in Stockholm entwertet und lief als normale Post nach Dresden zurück</a:t>
            </a:r>
            <a:r>
              <a:rPr lang="de-CH" sz="1000" b="1" dirty="0" smtClean="0">
                <a:solidFill>
                  <a:srgbClr val="BD582C"/>
                </a:solidFill>
              </a:rPr>
              <a:t>.</a:t>
            </a:r>
            <a:endParaRPr lang="de-CH" sz="1000" b="1" dirty="0">
              <a:solidFill>
                <a:srgbClr val="BD582C"/>
              </a:solidFill>
            </a:endParaRPr>
          </a:p>
        </p:txBody>
      </p:sp>
      <p:pic>
        <p:nvPicPr>
          <p:cNvPr id="10" name="Grafik 9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t="15873" r="1102" b="7129"/>
          <a:stretch/>
        </p:blipFill>
        <p:spPr>
          <a:xfrm>
            <a:off x="6126480" y="1845734"/>
            <a:ext cx="5029200" cy="32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Stamped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postal</a:t>
            </a:r>
            <a:r>
              <a:rPr lang="de-CH" dirty="0" smtClean="0"/>
              <a:t> </a:t>
            </a:r>
            <a:r>
              <a:rPr lang="de-CH" dirty="0" err="1" smtClean="0"/>
              <a:t>stationary</a:t>
            </a:r>
            <a:r>
              <a:rPr lang="de-CH" dirty="0" smtClean="0"/>
              <a:t>? </a:t>
            </a:r>
            <a:r>
              <a:rPr lang="de-CH" dirty="0" err="1" smtClean="0"/>
              <a:t>Both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81" y="2097826"/>
            <a:ext cx="5458968" cy="39593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890" y="2189262"/>
            <a:ext cx="5324867" cy="37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de-CH" dirty="0" smtClean="0"/>
              <a:t>Fehler </a:t>
            </a:r>
            <a:r>
              <a:rPr lang="de-CH" dirty="0"/>
              <a:t>und </a:t>
            </a:r>
            <a:r>
              <a:rPr lang="de-CH" dirty="0" smtClean="0"/>
              <a:t>Missverständnisse</a:t>
            </a: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32251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None/>
            </a:pPr>
            <a:r>
              <a:rPr lang="de-CH" sz="1800" dirty="0">
                <a:solidFill>
                  <a:schemeClr val="dk1"/>
                </a:solidFill>
              </a:rPr>
              <a:t>&gt;&gt; Durch Postkunden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Falsche Bewertung der Gültigkeit der «fremden» Wertzeichen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Versand zum Inlandsporto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Unnötige Frankatur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Unzulässige Mischfrankaturen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«Kreative» Mischfrankaturen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Unzulässige Zusatzfrankatur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Fehlende Kennzeichnung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Verwendung von Einzelkarten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Verwechselung von Frage- und Antwortteil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None/>
            </a:pPr>
            <a:r>
              <a:rPr lang="de-CH" sz="1800" dirty="0">
                <a:solidFill>
                  <a:schemeClr val="dk1"/>
                </a:solidFill>
              </a:rPr>
              <a:t>&gt;&gt; Durch die Post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Nicht-Anerkennung der «fremden» Postwertzeichen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dk1"/>
                </a:solidFill>
              </a:rPr>
              <a:t>Amtlich dokumentiertes Unwissen</a:t>
            </a:r>
          </a:p>
        </p:txBody>
      </p:sp>
      <p:sp>
        <p:nvSpPr>
          <p:cNvPr id="11" name="Rechteck 10"/>
          <p:cNvSpPr/>
          <p:nvPr/>
        </p:nvSpPr>
        <p:spPr>
          <a:xfrm>
            <a:off x="4991100" y="5070872"/>
            <a:ext cx="6883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b="1" dirty="0">
                <a:solidFill>
                  <a:srgbClr val="BD582C"/>
                </a:solidFill>
              </a:rPr>
              <a:t>Schwedische Antwortkarte zu 6 Öre, bestehend aus 5 (</a:t>
            </a:r>
            <a:r>
              <a:rPr lang="de-CH" sz="1000" b="1" dirty="0" err="1">
                <a:solidFill>
                  <a:srgbClr val="BD582C"/>
                </a:solidFill>
              </a:rPr>
              <a:t>Fem</a:t>
            </a:r>
            <a:r>
              <a:rPr lang="de-CH" sz="1000" b="1" dirty="0">
                <a:solidFill>
                  <a:srgbClr val="BD582C"/>
                </a:solidFill>
              </a:rPr>
              <a:t>) Öre Wertstempel und 1 Öre Zusatzfrankatur | Von Malente-</a:t>
            </a:r>
            <a:r>
              <a:rPr lang="de-CH" sz="1000" b="1" dirty="0" err="1">
                <a:solidFill>
                  <a:srgbClr val="BD582C"/>
                </a:solidFill>
              </a:rPr>
              <a:t>Gremsmühlen</a:t>
            </a:r>
            <a:r>
              <a:rPr lang="de-CH" sz="1000" b="1" dirty="0">
                <a:solidFill>
                  <a:srgbClr val="BD582C"/>
                </a:solidFill>
              </a:rPr>
              <a:t> (01.09.1910) über Sassnitz-Trelleborg (Fährstempel vom 02.09.1910) nach Stockholm (zwei Eingangsstempel vom 03.09.1910) gesandt | Von dort nach Kopenhagen gesandt (Eingangsstempel 04(?).09.1910) | Zwischen 01.01.1895 bis zum 31.01.1921 galt in Schweden im Postverkehr nach Deutschland ein Porto von 10 Öre | Die Zusatzfrankatur in Deutschland von 3 Pfennigen war weder zulässig noch «ausreichend» | Die deutsche und schwedische Marke wurden mit «0» gekennzeichnet | In Schweden wurde ein fehlendes Nachporto von 5 Öre ermittelt und damit eine Taxe («Lösen») von 10 Öre angegeben | In Kopenhagen wurde der Wert auf 8 Öre korrigiert, da die 1 Öre-Marke korrekt zum Porto hinzugerechnet wurde</a:t>
            </a:r>
          </a:p>
        </p:txBody>
      </p:sp>
      <p:pic>
        <p:nvPicPr>
          <p:cNvPr id="10" name="Picture 2" descr="C:\__privat\UPU Postkarten\Scans Karten\Schweden\schwed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73" y="1845734"/>
            <a:ext cx="4864207" cy="31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4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de-CH" dirty="0" smtClean="0"/>
              <a:t>Fehler und</a:t>
            </a:r>
            <a:br>
              <a:rPr lang="de-CH" dirty="0" smtClean="0"/>
            </a:br>
            <a:r>
              <a:rPr lang="de-CH" dirty="0" smtClean="0"/>
              <a:t>Missverständnisse</a:t>
            </a:r>
            <a:endParaRPr lang="de-CH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3307" r="3155" b="4445"/>
          <a:stretch/>
        </p:blipFill>
        <p:spPr>
          <a:xfrm>
            <a:off x="6728313" y="286603"/>
            <a:ext cx="5101747" cy="6415833"/>
          </a:xfrm>
          <a:prstGeom prst="rect">
            <a:avLst/>
          </a:prstGeom>
        </p:spPr>
      </p:pic>
      <p:sp>
        <p:nvSpPr>
          <p:cNvPr id="11" name="Inhaltsplatzhalter 7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32251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None/>
            </a:pPr>
            <a:r>
              <a:rPr lang="de-CH" sz="1800" dirty="0" smtClean="0">
                <a:solidFill>
                  <a:schemeClr val="dk1"/>
                </a:solidFill>
              </a:rPr>
              <a:t>Rückversand von anhängenden Doppelkarten was nicht zulässig</a:t>
            </a:r>
            <a:endParaRPr lang="de-CH" sz="1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0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ückblick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1116</Words>
  <Application>Microsoft Office PowerPoint</Application>
  <PresentationFormat>Breitbild</PresentationFormat>
  <Paragraphs>90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Centaur</vt:lpstr>
      <vt:lpstr>Wingdings</vt:lpstr>
      <vt:lpstr>Rückblick</vt:lpstr>
      <vt:lpstr>Postgeschichtlicher Hintergrund «Internationale Antwortkarten»</vt:lpstr>
      <vt:lpstr>Aufbau einer Antwortkarte</vt:lpstr>
      <vt:lpstr>Layout-Varianten</vt:lpstr>
      <vt:lpstr>Historische Entwicklung von der Postkarte bis zur Antwortkarte im internationalen Postverkehr</vt:lpstr>
      <vt:lpstr>Typische und besondere Anwendungsbereiche</vt:lpstr>
      <vt:lpstr>Die Regeln des Weltpostvereins</vt:lpstr>
      <vt:lpstr>Stamped or postal stationary? Both</vt:lpstr>
      <vt:lpstr>Fehler und Missverständnisse</vt:lpstr>
      <vt:lpstr>Fehler und Missverständnisse</vt:lpstr>
      <vt:lpstr>Philatelistische Bewertung und «Herausforderungen» | 1 / 2</vt:lpstr>
      <vt:lpstr>Philatelistische Bewertung und «Herausforderungen» | 2 / 2</vt:lpstr>
      <vt:lpstr>«Herausforderungen» für den Philatelisten: Ein Beispiel</vt:lpstr>
      <vt:lpstr>Die Sammlung im Internet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Antwortkarten im internationalen Postverkehr | Eric Scherer</dc:title>
  <dc:creator>Scherer Eric</dc:creator>
  <cp:lastModifiedBy>Scherer Eric</cp:lastModifiedBy>
  <cp:revision>43</cp:revision>
  <cp:lastPrinted>2014-11-08T08:58:48Z</cp:lastPrinted>
  <dcterms:created xsi:type="dcterms:W3CDTF">2014-11-01T16:55:19Z</dcterms:created>
  <dcterms:modified xsi:type="dcterms:W3CDTF">2017-09-24T19:25:34Z</dcterms:modified>
</cp:coreProperties>
</file>